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75" r:id="rId3"/>
    <p:sldId id="276" r:id="rId4"/>
    <p:sldId id="277" r:id="rId5"/>
    <p:sldId id="279" r:id="rId6"/>
    <p:sldId id="281" r:id="rId7"/>
    <p:sldId id="278" r:id="rId8"/>
    <p:sldId id="262" r:id="rId9"/>
    <p:sldId id="263" r:id="rId10"/>
    <p:sldId id="264" r:id="rId11"/>
    <p:sldId id="282" r:id="rId12"/>
    <p:sldId id="266" r:id="rId13"/>
    <p:sldId id="267" r:id="rId14"/>
    <p:sldId id="283" r:id="rId15"/>
    <p:sldId id="270" r:id="rId16"/>
    <p:sldId id="273" r:id="rId17"/>
  </p:sldIdLst>
  <p:sldSz cx="10163175" cy="5716588"/>
  <p:notesSz cx="6858000" cy="9144000"/>
  <p:defaultTextStyle>
    <a:defPPr>
      <a:defRPr lang="en-US"/>
    </a:defPPr>
    <a:lvl1pPr marL="0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1076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2152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43229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24305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05381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86457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67533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48610" algn="l" defTabSz="7621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B73295-2563-0C4D-9443-936F2259D7E7}">
          <p14:sldIdLst>
            <p14:sldId id="256"/>
            <p14:sldId id="275"/>
            <p14:sldId id="276"/>
            <p14:sldId id="277"/>
            <p14:sldId id="279"/>
            <p14:sldId id="281"/>
            <p14:sldId id="278"/>
            <p14:sldId id="262"/>
            <p14:sldId id="263"/>
            <p14:sldId id="264"/>
            <p14:sldId id="282"/>
            <p14:sldId id="266"/>
            <p14:sldId id="267"/>
            <p14:sldId id="283"/>
            <p14:sldId id="270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verhoff, Francisco (CDC/OID/NCHHSTP)" initials="AF(" lastIdx="13" clrIdx="0">
    <p:extLst>
      <p:ext uri="{19B8F6BF-5375-455C-9EA6-DF929625EA0E}">
        <p15:presenceInfo xmlns:p15="http://schemas.microsoft.com/office/powerpoint/2012/main" userId="S-1-5-21-1207783550-2075000910-922709458-1919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83"/>
    <a:srgbClr val="8BCDE3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3" autoAdjust="0"/>
    <p:restoredTop sz="95707" autoAdjust="0"/>
  </p:normalViewPr>
  <p:slideViewPr>
    <p:cSldViewPr snapToGrid="0" snapToObjects="1">
      <p:cViewPr varScale="1">
        <p:scale>
          <a:sx n="105" d="100"/>
          <a:sy n="105" d="100"/>
        </p:scale>
        <p:origin x="342" y="102"/>
      </p:cViewPr>
      <p:guideLst>
        <p:guide orient="horz" pos="1800"/>
        <p:guide pos="32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14T10:19:35.697" idx="3">
    <p:pos x="10" y="10"/>
    <p:text>should make clear that GS agreed to donate treatment for elimination program, initially for 5000 with most sever liver disease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14T10:25:08.133" idx="4">
    <p:pos x="10" y="10"/>
    <p:text>Please add LIFER logo also!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14T10:26:20.798" idx="5">
    <p:pos x="5201" y="465"/>
    <p:text>i think all of this  was in 2016??</p:text>
    <p:extLst>
      <p:ext uri="{C676402C-5697-4E1C-873F-D02D1690AC5C}">
        <p15:threadingInfo xmlns:p15="http://schemas.microsoft.com/office/powerpoint/2012/main" timeZoneBias="240"/>
      </p:ext>
    </p:extLst>
  </p:cm>
  <p:cm authorId="1" dt="2017-04-14T10:28:06.722" idx="6">
    <p:pos x="2519" y="1600"/>
    <p:text>consider deleting this, not sure should highlight this?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14T10:34:57.093" idx="7">
    <p:pos x="698" y="2240"/>
    <p:text>note that serosurvey was completed in 2015, and covered in Dr. Amiran, so can delete?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14T10:40:06.048" idx="8">
    <p:pos x="1833" y="1053"/>
    <p:text>please STRONGLY consider delete this box; is confusing, and acutally, the comparison cannot be made when the elim -C was just launched!</p:text>
    <p:extLst>
      <p:ext uri="{C676402C-5697-4E1C-873F-D02D1690AC5C}">
        <p15:threadingInfo xmlns:p15="http://schemas.microsoft.com/office/powerpoint/2012/main" timeZoneBias="240"/>
      </p:ext>
    </p:extLst>
  </p:cm>
  <p:cm authorId="1" dt="2017-04-14T10:47:22.295" idx="9">
    <p:pos x="1833" y="1149"/>
    <p:text>i suggest add a phto of the mangmangement center here? MUCH BETTER!</p:text>
    <p:extLst>
      <p:ext uri="{C676402C-5697-4E1C-873F-D02D1690AC5C}">
        <p15:threadingInfo xmlns:p15="http://schemas.microsoft.com/office/powerpoint/2012/main" timeZoneBias="240">
          <p15:parentCm authorId="1" idx="8"/>
        </p15:threadingInfo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14T10:49:48.920" idx="10">
    <p:pos x="1251" y="803"/>
    <p:text>not sure this?</p:text>
    <p:extLst>
      <p:ext uri="{C676402C-5697-4E1C-873F-D02D1690AC5C}">
        <p15:threadingInfo xmlns:p15="http://schemas.microsoft.com/office/powerpoint/2012/main" timeZoneBias="240"/>
      </p:ext>
    </p:extLst>
  </p:cm>
  <p:cm authorId="1" dt="2017-04-14T10:50:26.594" idx="11">
    <p:pos x="10" y="10"/>
    <p:text>Lab will be covered further in program, no need to cover</p:text>
    <p:extLst>
      <p:ext uri="{C676402C-5697-4E1C-873F-D02D1690AC5C}">
        <p15:threadingInfo xmlns:p15="http://schemas.microsoft.com/office/powerpoint/2012/main" timeZoneBias="240"/>
      </p:ext>
    </p:extLst>
  </p:cm>
  <p:cm authorId="1" dt="2017-04-14T10:50:54.596" idx="12">
    <p:pos x="1484" y="2525"/>
    <p:text>not clear what this means?</p:text>
    <p:extLst>
      <p:ext uri="{C676402C-5697-4E1C-873F-D02D1690AC5C}">
        <p15:threadingInfo xmlns:p15="http://schemas.microsoft.com/office/powerpoint/2012/main" timeZoneBias="240"/>
      </p:ext>
    </p:extLst>
  </p:cm>
  <p:cm authorId="1" dt="2017-04-14T10:51:07.544" idx="13">
    <p:pos x="1414" y="2740"/>
    <p:text>what is this? not clear</p:text>
    <p:extLst>
      <p:ext uri="{C676402C-5697-4E1C-873F-D02D1690AC5C}">
        <p15:threadingInfo xmlns:p15="http://schemas.microsoft.com/office/powerpoint/2012/main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398" y="3002533"/>
            <a:ext cx="7622381" cy="1380185"/>
          </a:xfrm>
        </p:spPr>
        <p:txBody>
          <a:bodyPr anchor="ctr"/>
          <a:lstStyle>
            <a:lvl1pPr marL="0" indent="0" algn="ctr">
              <a:buNone/>
              <a:defRPr sz="2667"/>
            </a:lvl1pPr>
            <a:lvl2pPr marL="508165" indent="0" algn="ctr">
              <a:buNone/>
              <a:defRPr sz="2223"/>
            </a:lvl2pPr>
            <a:lvl3pPr marL="1016330" indent="0" algn="ctr">
              <a:buNone/>
              <a:defRPr sz="2000"/>
            </a:lvl3pPr>
            <a:lvl4pPr marL="1524496" indent="0" algn="ctr">
              <a:buNone/>
              <a:defRPr sz="1779"/>
            </a:lvl4pPr>
            <a:lvl5pPr marL="2032661" indent="0" algn="ctr">
              <a:buNone/>
              <a:defRPr sz="1779"/>
            </a:lvl5pPr>
            <a:lvl6pPr marL="2540826" indent="0" algn="ctr">
              <a:buNone/>
              <a:defRPr sz="1779"/>
            </a:lvl6pPr>
            <a:lvl7pPr marL="3048990" indent="0" algn="ctr">
              <a:buNone/>
              <a:defRPr sz="1779"/>
            </a:lvl7pPr>
            <a:lvl8pPr marL="3557155" indent="0" algn="ctr">
              <a:buNone/>
              <a:defRPr sz="1779"/>
            </a:lvl8pPr>
            <a:lvl9pPr marL="4065321" indent="0" algn="ctr">
              <a:buNone/>
              <a:defRPr sz="17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95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8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3023" y="304355"/>
            <a:ext cx="2191435" cy="484454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720" y="304355"/>
            <a:ext cx="6447264" cy="48445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9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6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5" y="1425180"/>
            <a:ext cx="8765739" cy="237794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64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25" y="3825618"/>
            <a:ext cx="8765739" cy="1250503"/>
          </a:xfrm>
        </p:spPr>
        <p:txBody>
          <a:bodyPr/>
          <a:lstStyle>
            <a:lvl1pPr marL="0" indent="0">
              <a:buNone/>
              <a:defRPr sz="2667">
                <a:solidFill>
                  <a:srgbClr val="8BCDE3"/>
                </a:solidFill>
              </a:defRPr>
            </a:lvl1pPr>
            <a:lvl2pPr marL="508165" indent="0">
              <a:buNone/>
              <a:defRPr sz="2223">
                <a:solidFill>
                  <a:schemeClr val="tx1">
                    <a:tint val="75000"/>
                  </a:schemeClr>
                </a:solidFill>
              </a:defRPr>
            </a:lvl2pPr>
            <a:lvl3pPr marL="10163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4496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4pPr>
            <a:lvl5pPr marL="2032661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5pPr>
            <a:lvl6pPr marL="2540826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6pPr>
            <a:lvl7pPr marL="3048990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7pPr>
            <a:lvl8pPr marL="3557155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8pPr>
            <a:lvl9pPr marL="4065321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6358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718" y="1521778"/>
            <a:ext cx="4319350" cy="3627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108" y="1521778"/>
            <a:ext cx="4319350" cy="3627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38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42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044" y="1401359"/>
            <a:ext cx="4299498" cy="686784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165" indent="0">
              <a:buNone/>
              <a:defRPr sz="2223" b="1"/>
            </a:lvl2pPr>
            <a:lvl3pPr marL="1016330" indent="0">
              <a:buNone/>
              <a:defRPr sz="2000" b="1"/>
            </a:lvl3pPr>
            <a:lvl4pPr marL="1524496" indent="0">
              <a:buNone/>
              <a:defRPr sz="1779" b="1"/>
            </a:lvl4pPr>
            <a:lvl5pPr marL="2032661" indent="0">
              <a:buNone/>
              <a:defRPr sz="1779" b="1"/>
            </a:lvl5pPr>
            <a:lvl6pPr marL="2540826" indent="0">
              <a:buNone/>
              <a:defRPr sz="1779" b="1"/>
            </a:lvl6pPr>
            <a:lvl7pPr marL="3048990" indent="0">
              <a:buNone/>
              <a:defRPr sz="1779" b="1"/>
            </a:lvl7pPr>
            <a:lvl8pPr marL="3557155" indent="0">
              <a:buNone/>
              <a:defRPr sz="1779" b="1"/>
            </a:lvl8pPr>
            <a:lvl9pPr marL="4065321" indent="0">
              <a:buNone/>
              <a:defRPr sz="17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044" y="2088143"/>
            <a:ext cx="4299498" cy="30713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5107" y="1401359"/>
            <a:ext cx="4320674" cy="686784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8165" indent="0">
              <a:buNone/>
              <a:defRPr sz="2223" b="1"/>
            </a:lvl2pPr>
            <a:lvl3pPr marL="1016330" indent="0">
              <a:buNone/>
              <a:defRPr sz="2000" b="1"/>
            </a:lvl3pPr>
            <a:lvl4pPr marL="1524496" indent="0">
              <a:buNone/>
              <a:defRPr sz="1779" b="1"/>
            </a:lvl4pPr>
            <a:lvl5pPr marL="2032661" indent="0">
              <a:buNone/>
              <a:defRPr sz="1779" b="1"/>
            </a:lvl5pPr>
            <a:lvl6pPr marL="2540826" indent="0">
              <a:buNone/>
              <a:defRPr sz="1779" b="1"/>
            </a:lvl6pPr>
            <a:lvl7pPr marL="3048990" indent="0">
              <a:buNone/>
              <a:defRPr sz="1779" b="1"/>
            </a:lvl7pPr>
            <a:lvl8pPr marL="3557155" indent="0">
              <a:buNone/>
              <a:defRPr sz="1779" b="1"/>
            </a:lvl8pPr>
            <a:lvl9pPr marL="4065321" indent="0">
              <a:buNone/>
              <a:defRPr sz="177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107" y="2088143"/>
            <a:ext cx="4320674" cy="30713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39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304358"/>
            <a:ext cx="8765739" cy="110494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5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43" y="381107"/>
            <a:ext cx="3277889" cy="1333871"/>
          </a:xfrm>
          <a:prstGeom prst="rect">
            <a:avLst/>
          </a:prstGeom>
        </p:spPr>
        <p:txBody>
          <a:bodyPr anchor="b"/>
          <a:lstStyle>
            <a:lvl1pPr>
              <a:defRPr sz="35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675" y="823085"/>
            <a:ext cx="5145107" cy="4062483"/>
          </a:xfrm>
        </p:spPr>
        <p:txBody>
          <a:bodyPr/>
          <a:lstStyle>
            <a:lvl1pPr>
              <a:defRPr sz="3556"/>
            </a:lvl1pPr>
            <a:lvl2pPr>
              <a:defRPr sz="3112"/>
            </a:lvl2pPr>
            <a:lvl3pPr>
              <a:defRPr sz="2667"/>
            </a:lvl3pPr>
            <a:lvl4pPr>
              <a:defRPr sz="2223"/>
            </a:lvl4pPr>
            <a:lvl5pPr>
              <a:defRPr sz="2223"/>
            </a:lvl5pPr>
            <a:lvl6pPr>
              <a:defRPr sz="2223"/>
            </a:lvl6pPr>
            <a:lvl7pPr>
              <a:defRPr sz="2223"/>
            </a:lvl7pPr>
            <a:lvl8pPr>
              <a:defRPr sz="2223"/>
            </a:lvl8pPr>
            <a:lvl9pPr>
              <a:defRPr sz="222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043" y="1714976"/>
            <a:ext cx="3277889" cy="3177206"/>
          </a:xfrm>
        </p:spPr>
        <p:txBody>
          <a:bodyPr/>
          <a:lstStyle>
            <a:lvl1pPr marL="0" indent="0">
              <a:buNone/>
              <a:defRPr sz="1779"/>
            </a:lvl1pPr>
            <a:lvl2pPr marL="508165" indent="0">
              <a:buNone/>
              <a:defRPr sz="1556"/>
            </a:lvl2pPr>
            <a:lvl3pPr marL="1016330" indent="0">
              <a:buNone/>
              <a:defRPr sz="1334"/>
            </a:lvl3pPr>
            <a:lvl4pPr marL="1524496" indent="0">
              <a:buNone/>
              <a:defRPr sz="1112"/>
            </a:lvl4pPr>
            <a:lvl5pPr marL="2032661" indent="0">
              <a:buNone/>
              <a:defRPr sz="1112"/>
            </a:lvl5pPr>
            <a:lvl6pPr marL="2540826" indent="0">
              <a:buNone/>
              <a:defRPr sz="1112"/>
            </a:lvl6pPr>
            <a:lvl7pPr marL="3048990" indent="0">
              <a:buNone/>
              <a:defRPr sz="1112"/>
            </a:lvl7pPr>
            <a:lvl8pPr marL="3557155" indent="0">
              <a:buNone/>
              <a:defRPr sz="1112"/>
            </a:lvl8pPr>
            <a:lvl9pPr marL="4065321" indent="0">
              <a:buNone/>
              <a:defRPr sz="111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41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43" y="381107"/>
            <a:ext cx="3277889" cy="1333871"/>
          </a:xfrm>
          <a:prstGeom prst="rect">
            <a:avLst/>
          </a:prstGeom>
        </p:spPr>
        <p:txBody>
          <a:bodyPr anchor="b"/>
          <a:lstStyle>
            <a:lvl1pPr>
              <a:defRPr sz="35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20675" y="823085"/>
            <a:ext cx="5145107" cy="4062483"/>
          </a:xfrm>
        </p:spPr>
        <p:txBody>
          <a:bodyPr anchor="t"/>
          <a:lstStyle>
            <a:lvl1pPr marL="0" indent="0">
              <a:buNone/>
              <a:defRPr sz="3556"/>
            </a:lvl1pPr>
            <a:lvl2pPr marL="508165" indent="0">
              <a:buNone/>
              <a:defRPr sz="3112"/>
            </a:lvl2pPr>
            <a:lvl3pPr marL="1016330" indent="0">
              <a:buNone/>
              <a:defRPr sz="2667"/>
            </a:lvl3pPr>
            <a:lvl4pPr marL="1524496" indent="0">
              <a:buNone/>
              <a:defRPr sz="2223"/>
            </a:lvl4pPr>
            <a:lvl5pPr marL="2032661" indent="0">
              <a:buNone/>
              <a:defRPr sz="2223"/>
            </a:lvl5pPr>
            <a:lvl6pPr marL="2540826" indent="0">
              <a:buNone/>
              <a:defRPr sz="2223"/>
            </a:lvl6pPr>
            <a:lvl7pPr marL="3048990" indent="0">
              <a:buNone/>
              <a:defRPr sz="2223"/>
            </a:lvl7pPr>
            <a:lvl8pPr marL="3557155" indent="0">
              <a:buNone/>
              <a:defRPr sz="2223"/>
            </a:lvl8pPr>
            <a:lvl9pPr marL="4065321" indent="0">
              <a:buNone/>
              <a:defRPr sz="222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043" y="1714976"/>
            <a:ext cx="3277889" cy="3177206"/>
          </a:xfrm>
        </p:spPr>
        <p:txBody>
          <a:bodyPr/>
          <a:lstStyle>
            <a:lvl1pPr marL="0" indent="0">
              <a:buNone/>
              <a:defRPr sz="1779"/>
            </a:lvl1pPr>
            <a:lvl2pPr marL="508165" indent="0">
              <a:buNone/>
              <a:defRPr sz="1556"/>
            </a:lvl2pPr>
            <a:lvl3pPr marL="1016330" indent="0">
              <a:buNone/>
              <a:defRPr sz="1334"/>
            </a:lvl3pPr>
            <a:lvl4pPr marL="1524496" indent="0">
              <a:buNone/>
              <a:defRPr sz="1112"/>
            </a:lvl4pPr>
            <a:lvl5pPr marL="2032661" indent="0">
              <a:buNone/>
              <a:defRPr sz="1112"/>
            </a:lvl5pPr>
            <a:lvl6pPr marL="2540826" indent="0">
              <a:buNone/>
              <a:defRPr sz="1112"/>
            </a:lvl6pPr>
            <a:lvl7pPr marL="3048990" indent="0">
              <a:buNone/>
              <a:defRPr sz="1112"/>
            </a:lvl7pPr>
            <a:lvl8pPr marL="3557155" indent="0">
              <a:buNone/>
              <a:defRPr sz="1112"/>
            </a:lvl8pPr>
            <a:lvl9pPr marL="4065321" indent="0">
              <a:buNone/>
              <a:defRPr sz="111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293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NUL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698573" y="304800"/>
            <a:ext cx="8766030" cy="1104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8949" y="4672117"/>
            <a:ext cx="3128323" cy="803505"/>
            <a:chOff x="193559" y="4815599"/>
            <a:chExt cx="2526321" cy="597382"/>
          </a:xfrm>
        </p:grpSpPr>
        <p:sp>
          <p:nvSpPr>
            <p:cNvPr id="8" name="Rectangle 7"/>
            <p:cNvSpPr/>
            <p:nvPr userDrawn="1"/>
          </p:nvSpPr>
          <p:spPr>
            <a:xfrm>
              <a:off x="193559" y="4825629"/>
              <a:ext cx="2442850" cy="5873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81" y="4815599"/>
              <a:ext cx="2456199" cy="597382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718" y="1521778"/>
            <a:ext cx="8765739" cy="3627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7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1016330" rtl="0" eaLnBrk="1" latinLnBrk="0" hangingPunct="1">
        <a:lnSpc>
          <a:spcPct val="90000"/>
        </a:lnSpc>
        <a:spcBef>
          <a:spcPct val="0"/>
        </a:spcBef>
        <a:buNone/>
        <a:defRPr sz="4890" b="0" i="0" kern="1200">
          <a:solidFill>
            <a:srgbClr val="005383"/>
          </a:solidFill>
          <a:latin typeface="Knockout HTF51-Middleweight" charset="0"/>
          <a:ea typeface="Knockout HTF51-Middleweight" charset="0"/>
          <a:cs typeface="Knockout HTF51-Middleweight" charset="0"/>
        </a:defRPr>
      </a:lvl1pPr>
    </p:titleStyle>
    <p:bodyStyle>
      <a:lvl1pPr marL="254082" indent="-254082" algn="l" defTabSz="1016330" rtl="0" eaLnBrk="1" latinLnBrk="0" hangingPunct="1">
        <a:lnSpc>
          <a:spcPct val="90000"/>
        </a:lnSpc>
        <a:spcBef>
          <a:spcPts val="1112"/>
        </a:spcBef>
        <a:buFont typeface="Arial" panose="020B0604020202020204" pitchFamily="34" charset="0"/>
        <a:buChar char="•"/>
        <a:defRPr sz="3112" b="0" i="0" kern="1200">
          <a:solidFill>
            <a:srgbClr val="005383"/>
          </a:solidFill>
          <a:latin typeface="Knockout HTF31-JuniorMiddlewt" charset="0"/>
          <a:ea typeface="Knockout HTF31-JuniorMiddlewt" charset="0"/>
          <a:cs typeface="Knockout HTF31-JuniorMiddlewt" charset="0"/>
        </a:defRPr>
      </a:lvl1pPr>
      <a:lvl2pPr marL="762247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2pPr>
      <a:lvl3pPr marL="1270413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3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3pPr>
      <a:lvl4pPr marL="1778578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4pPr>
      <a:lvl5pPr marL="2286743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b="0" i="0" kern="1200">
          <a:solidFill>
            <a:srgbClr val="8BCDE3"/>
          </a:solidFill>
          <a:latin typeface="Knockout HTF31-JuniorMiddlewt" charset="0"/>
          <a:ea typeface="Knockout HTF31-JuniorMiddlewt" charset="0"/>
          <a:cs typeface="Knockout HTF31-JuniorMiddlewt" charset="0"/>
        </a:defRPr>
      </a:lvl5pPr>
      <a:lvl6pPr marL="2794908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3073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1239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9404" indent="-254082" algn="l" defTabSz="101633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165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330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496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661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826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990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7155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5321" algn="l" defTabSz="101633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omments" Target="../comments/commen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66490" y="3981691"/>
            <a:ext cx="7622381" cy="1380185"/>
          </a:xfrm>
        </p:spPr>
        <p:txBody>
          <a:bodyPr>
            <a:normAutofit/>
          </a:bodyPr>
          <a:lstStyle/>
          <a:p>
            <a:pPr algn="r"/>
            <a:r>
              <a:rPr lang="en-US" sz="1800" dirty="0" smtClean="0"/>
              <a:t>Minister Of </a:t>
            </a:r>
            <a:r>
              <a:rPr lang="en-US" sz="1800" dirty="0" err="1" smtClean="0"/>
              <a:t>Labour</a:t>
            </a:r>
            <a:r>
              <a:rPr lang="en-US" sz="1800" dirty="0" smtClean="0"/>
              <a:t> Health and Social Affairs of Georgia</a:t>
            </a:r>
          </a:p>
          <a:p>
            <a:pPr algn="r"/>
            <a:r>
              <a:rPr lang="en-US" sz="1800" dirty="0" smtClean="0"/>
              <a:t>Dr. David </a:t>
            </a:r>
            <a:r>
              <a:rPr lang="en-US" sz="1800" dirty="0" err="1" smtClean="0"/>
              <a:t>Sergeenko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8573" y="1897633"/>
            <a:ext cx="8766030" cy="11049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“History and Overview of the HCV Elimination Program”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371" y="2259010"/>
            <a:ext cx="8122610" cy="1861962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April EASL conference and a side session for Georgia</a:t>
            </a:r>
          </a:p>
          <a:p>
            <a:endParaRPr lang="en-US" sz="1800" dirty="0" smtClean="0"/>
          </a:p>
          <a:p>
            <a:r>
              <a:rPr lang="en-US" sz="1800" dirty="0" smtClean="0"/>
              <a:t>Long term agreement between Gilead Sciences and Georgia Government was signed at EASL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60" y="0"/>
            <a:ext cx="1451436" cy="571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2"/>
          <a:stretch/>
        </p:blipFill>
        <p:spPr>
          <a:xfrm>
            <a:off x="4114782" y="640730"/>
            <a:ext cx="4418830" cy="179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23371" y="561528"/>
            <a:ext cx="3896162" cy="1870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Clinical group was established </a:t>
            </a:r>
          </a:p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3rd National Workshop on HCV was held main objective was the summarizing of long-term elimination 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-30988" y="1772856"/>
            <a:ext cx="3555175" cy="251650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1800" dirty="0" smtClean="0"/>
              <a:t>New HCV Center opened in Tbilisi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New</a:t>
            </a:r>
            <a:r>
              <a:rPr lang="ka-GE" sz="1800" dirty="0"/>
              <a:t> </a:t>
            </a:r>
            <a:r>
              <a:rPr lang="en-US" sz="1800" dirty="0"/>
              <a:t>“</a:t>
            </a:r>
            <a:r>
              <a:rPr lang="ka-GE" sz="1800" dirty="0"/>
              <a:t>Elimination </a:t>
            </a:r>
            <a:r>
              <a:rPr lang="ka-GE" sz="1800" dirty="0" smtClean="0"/>
              <a:t>С</a:t>
            </a:r>
            <a:r>
              <a:rPr lang="en-US" sz="1800" dirty="0" smtClean="0"/>
              <a:t>” program launched</a:t>
            </a:r>
          </a:p>
          <a:p>
            <a:endParaRPr lang="en-US" sz="1800" dirty="0" smtClean="0"/>
          </a:p>
          <a:p>
            <a:r>
              <a:rPr lang="en-US" sz="1800" dirty="0" smtClean="0"/>
              <a:t>Eligibility </a:t>
            </a:r>
            <a:r>
              <a:rPr lang="en-US" sz="1800" dirty="0"/>
              <a:t>criteria </a:t>
            </a:r>
            <a:r>
              <a:rPr lang="en-US" sz="1800" dirty="0" smtClean="0"/>
              <a:t>were</a:t>
            </a:r>
            <a:r>
              <a:rPr lang="en-US" sz="1800" dirty="0"/>
              <a:t> </a:t>
            </a:r>
            <a:r>
              <a:rPr lang="en-US" sz="1800" dirty="0" smtClean="0"/>
              <a:t>relaxed allowing all patients regardless of severity of liver disease 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56873" y="195391"/>
            <a:ext cx="5467927" cy="6724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June 10</a:t>
            </a:r>
            <a:r>
              <a:rPr lang="en-US" baseline="30000" dirty="0" smtClean="0"/>
              <a:t>TH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15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05" y="355314"/>
            <a:ext cx="7665793" cy="4579275"/>
          </a:xfrm>
        </p:spPr>
        <p:txBody>
          <a:bodyPr>
            <a:normAutofit/>
          </a:bodyPr>
          <a:lstStyle/>
          <a:p>
            <a:r>
              <a:rPr lang="ka-GE" sz="1800" dirty="0"/>
              <a:t>„ECHO” </a:t>
            </a:r>
            <a:r>
              <a:rPr lang="en-US" sz="1800" dirty="0"/>
              <a:t>was </a:t>
            </a:r>
            <a:r>
              <a:rPr lang="en-US" sz="1800" dirty="0" smtClean="0"/>
              <a:t>expanded with Georgian Centers serving as “Hubs” supporting local </a:t>
            </a:r>
            <a:r>
              <a:rPr lang="en-US" sz="1800" dirty="0"/>
              <a:t>facilities </a:t>
            </a:r>
          </a:p>
          <a:p>
            <a:endParaRPr lang="en-US" sz="1800" dirty="0"/>
          </a:p>
          <a:p>
            <a:r>
              <a:rPr lang="en-US" sz="1800" dirty="0"/>
              <a:t>Symposium for </a:t>
            </a:r>
            <a:r>
              <a:rPr lang="ka-GE" sz="1800" dirty="0"/>
              <a:t>National Guidance and Education</a:t>
            </a:r>
            <a:r>
              <a:rPr lang="en-US" sz="1800" dirty="0"/>
              <a:t> By Lifer and Project “ECHO”</a:t>
            </a:r>
          </a:p>
          <a:p>
            <a:endParaRPr lang="en-US" sz="1800" dirty="0"/>
          </a:p>
          <a:p>
            <a:r>
              <a:rPr lang="en-US" sz="1800" dirty="0" smtClean="0"/>
              <a:t>On 18 August  </a:t>
            </a:r>
            <a:r>
              <a:rPr lang="en-US" sz="1800" dirty="0"/>
              <a:t>long term action plan strategy was approved by government of Georgia</a:t>
            </a:r>
          </a:p>
          <a:p>
            <a:endParaRPr lang="en-US" sz="1800" dirty="0" smtClean="0"/>
          </a:p>
          <a:p>
            <a:r>
              <a:rPr lang="en-US" sz="1800" dirty="0" smtClean="0"/>
              <a:t>Second TAG meeting was held on October 24-25</a:t>
            </a:r>
          </a:p>
          <a:p>
            <a:endParaRPr lang="en-US" sz="1800" dirty="0"/>
          </a:p>
          <a:p>
            <a:r>
              <a:rPr lang="en-US" sz="1800" dirty="0"/>
              <a:t>Georgia HCV Elimination Scientific Committee was established. </a:t>
            </a:r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60" y="0"/>
            <a:ext cx="1451436" cy="5716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218" y="4310700"/>
            <a:ext cx="8169339" cy="36173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Live Committee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61" y="1178052"/>
            <a:ext cx="1534564" cy="5716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61" y="-1841880"/>
            <a:ext cx="1451436" cy="57165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0220" y="534660"/>
            <a:ext cx="816933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MMWR National Progress toward Hepatitis C Elimination — Georgia, 2015–2016</a:t>
            </a:r>
          </a:p>
        </p:txBody>
      </p:sp>
      <p:sp>
        <p:nvSpPr>
          <p:cNvPr id="7" name="Rectangle 6"/>
          <p:cNvSpPr/>
          <p:nvPr/>
        </p:nvSpPr>
        <p:spPr>
          <a:xfrm>
            <a:off x="310219" y="1233455"/>
            <a:ext cx="82272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Gilead movie</a:t>
            </a:r>
          </a:p>
        </p:txBody>
      </p:sp>
      <p:sp>
        <p:nvSpPr>
          <p:cNvPr id="8" name="Rectangle 7"/>
          <p:cNvSpPr/>
          <p:nvPr/>
        </p:nvSpPr>
        <p:spPr>
          <a:xfrm>
            <a:off x="310219" y="3285804"/>
            <a:ext cx="821462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4th National Hepatitis C Elimination Workshop</a:t>
            </a:r>
          </a:p>
        </p:txBody>
      </p:sp>
      <p:sp>
        <p:nvSpPr>
          <p:cNvPr id="9" name="Rectangle 8"/>
          <p:cNvSpPr/>
          <p:nvPr/>
        </p:nvSpPr>
        <p:spPr>
          <a:xfrm>
            <a:off x="310218" y="3627436"/>
            <a:ext cx="821463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Opening of Zugdidi screening and management Center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0218" y="3969068"/>
            <a:ext cx="822724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Drug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551903" y="611868"/>
            <a:ext cx="5516566" cy="453345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Georgia’s HCV Elimination Program Treatment </a:t>
            </a:r>
            <a:r>
              <a:rPr lang="en-US" sz="1800" dirty="0" smtClean="0"/>
              <a:t>Database</a:t>
            </a:r>
            <a:br>
              <a:rPr lang="en-US" sz="1800" dirty="0" smtClean="0"/>
            </a:br>
            <a:r>
              <a:rPr lang="en-US" sz="1800" dirty="0" smtClean="0"/>
              <a:t>(Apr </a:t>
            </a:r>
            <a:r>
              <a:rPr lang="en-US" sz="1800" dirty="0"/>
              <a:t>28, 2015 – Dec 31, </a:t>
            </a:r>
            <a:r>
              <a:rPr lang="en-US" sz="1800" dirty="0" smtClean="0"/>
              <a:t>2016)</a:t>
            </a:r>
            <a:endParaRPr lang="en-US" sz="1800" dirty="0"/>
          </a:p>
        </p:txBody>
      </p:sp>
      <p:graphicFrame>
        <p:nvGraphicFramePr>
          <p:cNvPr id="23" name="Content Placeholder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830749"/>
              </p:ext>
            </p:extLst>
          </p:nvPr>
        </p:nvGraphicFramePr>
        <p:xfrm>
          <a:off x="2344958" y="1465263"/>
          <a:ext cx="5930456" cy="316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04601"/>
                <a:gridCol w="11258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Screened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470 000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HCV RNA</a:t>
                      </a:r>
                      <a:r>
                        <a:rPr lang="de-DE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+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36 322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Started treatment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27 595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Completed treatment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19 778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Ongoing treatment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7280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 completed treatment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 outcomes 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Sofosbuvir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80 %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 outcomes 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Sofosbuvir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Ledipasvir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163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dirty="0" smtClean="0"/>
                        <a:t>98.2 %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09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3832" y="3962022"/>
            <a:ext cx="1858745" cy="4243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/>
              <a:t>Future Goals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225" y="547051"/>
            <a:ext cx="8298221" cy="3627123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1800" dirty="0" smtClean="0"/>
              <a:t>Negotiations are ongoing to attract partners in order to increase access to screening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Unified Screening database is under development and should be introduced shortly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Georgia HCV elimination website is under development 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Strategy for inclusion of target Groups as PWID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Annual report is under development 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46" y="0"/>
            <a:ext cx="467518" cy="3839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18" y="575822"/>
            <a:ext cx="8765739" cy="45288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Acknowledgements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718" y="1521779"/>
            <a:ext cx="8765739" cy="2478722"/>
          </a:xfrm>
        </p:spPr>
        <p:txBody>
          <a:bodyPr>
            <a:normAutofit/>
          </a:bodyPr>
          <a:lstStyle/>
          <a:p>
            <a:r>
              <a:rPr lang="en-US" sz="1900" u="sng" dirty="0" smtClean="0"/>
              <a:t>Ministry of </a:t>
            </a:r>
            <a:r>
              <a:rPr lang="en-US" sz="1900" u="sng" dirty="0" err="1" smtClean="0"/>
              <a:t>Labour</a:t>
            </a:r>
            <a:r>
              <a:rPr lang="en-US" sz="1900" u="sng" dirty="0" smtClean="0"/>
              <a:t>, Health and Social Affairs</a:t>
            </a:r>
            <a:endParaRPr lang="en-US" sz="1900" dirty="0" smtClean="0"/>
          </a:p>
          <a:p>
            <a:r>
              <a:rPr lang="en-US" sz="1900" u="sng" dirty="0" smtClean="0"/>
              <a:t>Gilead Sciences, Inc </a:t>
            </a:r>
            <a:endParaRPr lang="en-US" sz="1900" dirty="0" smtClean="0"/>
          </a:p>
          <a:p>
            <a:r>
              <a:rPr lang="en-US" sz="1900" u="sng" dirty="0" smtClean="0"/>
              <a:t>US Centers for Disease Control and Prevention (CDC)</a:t>
            </a:r>
            <a:endParaRPr lang="en-US" sz="1900" dirty="0" smtClean="0"/>
          </a:p>
          <a:p>
            <a:r>
              <a:rPr lang="en-US" sz="1900" u="sng" dirty="0" smtClean="0"/>
              <a:t>TAG Members</a:t>
            </a:r>
            <a:endParaRPr lang="en-US" sz="1900" dirty="0" smtClean="0"/>
          </a:p>
          <a:p>
            <a:r>
              <a:rPr lang="en-US" sz="1900" u="sng" dirty="0" smtClean="0"/>
              <a:t>State, Clinical and scientific committee of Hepatitis C Elimination Program</a:t>
            </a:r>
            <a:endParaRPr lang="en-US" sz="1900" dirty="0" smtClean="0"/>
          </a:p>
          <a:p>
            <a:r>
              <a:rPr lang="en-US" sz="1900" u="sng" dirty="0" smtClean="0"/>
              <a:t>Clinics </a:t>
            </a:r>
            <a:endParaRPr lang="en-US" sz="1900" dirty="0" smtClean="0"/>
          </a:p>
          <a:p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636" y="1062005"/>
            <a:ext cx="8263763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Hepatitis C under the Global Fund project free of Charge Hepatitis C treatment with Peg/Riba regimens for HIV/HCV co-infected patients with Peg/Riba</a:t>
            </a:r>
            <a:endParaRPr lang="en-US" sz="1800" b="1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636" y="2514983"/>
            <a:ext cx="901380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Free of Charge Hepatitis C treatment with Peg/</a:t>
            </a:r>
            <a:r>
              <a:rPr lang="en-US" sz="1800" dirty="0" err="1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Riba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 regimens for prisoners.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636" y="2793387"/>
            <a:ext cx="83829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10 000 Patients from civil sector were offered a 60% discount for medicines (Peg/</a:t>
            </a:r>
            <a:r>
              <a:rPr lang="en-US" sz="1800" dirty="0" err="1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Riba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)</a:t>
            </a:r>
            <a:endParaRPr lang="en-US" sz="1800" b="1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376" y="3709995"/>
            <a:ext cx="894607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We began negotiations with US CDC, Gilead and other US partners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9373" y="3976063"/>
            <a:ext cx="8946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1st National Workshop on Hepatitis C, March 12-14, 2014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9376" y="4270853"/>
            <a:ext cx="8042520" cy="340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016330">
              <a:lnSpc>
                <a:spcPct val="90000"/>
              </a:lnSpc>
              <a:spcBef>
                <a:spcPts val="1112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National Committee for HCV elimination program was established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90" y="0"/>
            <a:ext cx="1596042" cy="91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6" grpId="0"/>
      <p:bldP spid="7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13628" y="922673"/>
            <a:ext cx="8218751" cy="370978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1800" dirty="0"/>
              <a:t>Infection control and prevention policy documents and guidelines were updated</a:t>
            </a:r>
          </a:p>
          <a:p>
            <a:endParaRPr lang="en-US" sz="1800" dirty="0" smtClean="0"/>
          </a:p>
          <a:p>
            <a:pPr lvl="0"/>
            <a:r>
              <a:rPr lang="en-US" sz="1800" dirty="0"/>
              <a:t>Development of </a:t>
            </a:r>
            <a:r>
              <a:rPr lang="en-US" sz="1800" dirty="0" smtClean="0"/>
              <a:t>HCV treatment database “</a:t>
            </a:r>
            <a:r>
              <a:rPr lang="en-US" sz="1800" dirty="0"/>
              <a:t>Stop C</a:t>
            </a:r>
            <a:r>
              <a:rPr lang="en-US" sz="1800" dirty="0" smtClean="0"/>
              <a:t>” (adapted from existing) </a:t>
            </a:r>
            <a:endParaRPr lang="en-US" sz="1800" dirty="0"/>
          </a:p>
          <a:p>
            <a:endParaRPr lang="en-US" sz="1800" dirty="0" smtClean="0"/>
          </a:p>
          <a:p>
            <a:pPr lvl="0"/>
            <a:r>
              <a:rPr lang="en-US" sz="1800" dirty="0" smtClean="0"/>
              <a:t>Physician </a:t>
            </a:r>
            <a:r>
              <a:rPr lang="en-US" sz="1800" dirty="0"/>
              <a:t>trainings were conducted on updated protocols and guidelines</a:t>
            </a:r>
          </a:p>
          <a:p>
            <a:endParaRPr lang="en-US" sz="1800" dirty="0" smtClean="0"/>
          </a:p>
          <a:p>
            <a:pPr lvl="0"/>
            <a:r>
              <a:rPr lang="en-US" sz="1800" dirty="0"/>
              <a:t>National workshop on Short /urgent measures of Hepatitis C elimination action plan </a:t>
            </a:r>
          </a:p>
          <a:p>
            <a:endParaRPr lang="en-US" sz="1800" dirty="0" smtClean="0"/>
          </a:p>
          <a:p>
            <a:pPr lvl="0"/>
            <a:r>
              <a:rPr lang="en-US" sz="1800" dirty="0"/>
              <a:t>HCV elimination action plan was approved and state program </a:t>
            </a:r>
            <a:r>
              <a:rPr lang="en-US" sz="1800" dirty="0" smtClean="0"/>
              <a:t>launched; necessary to obtain government funding for the program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71938" y="230504"/>
            <a:ext cx="843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Activities in Preparation of Launch of  HCV Elimination Program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436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52" y="454259"/>
            <a:ext cx="8307527" cy="1104943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1112"/>
              </a:spcBef>
            </a:pPr>
            <a:r>
              <a:rPr lang="en-US" dirty="0" smtClean="0"/>
              <a:t>APRIL 21</a:t>
            </a:r>
            <a:r>
              <a:rPr lang="en-US" baseline="30000" dirty="0" smtClean="0"/>
              <a:t>th</a:t>
            </a:r>
            <a:br>
              <a:rPr lang="en-US" baseline="30000" dirty="0" smtClean="0"/>
            </a:br>
            <a:r>
              <a:rPr lang="en-US" sz="2000" dirty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Memorandum of Understanding between Georgian Government and Gilead was </a:t>
            </a:r>
            <a:r>
              <a:rPr lang="en-US" sz="2000" dirty="0" smtClean="0">
                <a:latin typeface="Knockout HTF31-JuniorMiddlewt" charset="0"/>
                <a:ea typeface="Knockout HTF31-JuniorMiddlewt" charset="0"/>
                <a:cs typeface="Knockout HTF31-JuniorMiddlewt" charset="0"/>
              </a:rPr>
              <a:t>signed</a:t>
            </a:r>
            <a:endParaRPr lang="en-US" sz="53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pic>
        <p:nvPicPr>
          <p:cNvPr id="3" name="Handsha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9508" y="1758707"/>
            <a:ext cx="5058213" cy="2845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3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82385" y="243301"/>
            <a:ext cx="8149994" cy="224312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Large-scale </a:t>
            </a:r>
            <a:r>
              <a:rPr lang="en-US" sz="1800" dirty="0"/>
              <a:t>PR campaigns </a:t>
            </a:r>
            <a:r>
              <a:rPr lang="en-US" sz="1800" dirty="0" smtClean="0"/>
              <a:t>launched </a:t>
            </a:r>
            <a:r>
              <a:rPr lang="en-US" sz="1800" dirty="0"/>
              <a:t>with multi-sectorial approach and awareness </a:t>
            </a:r>
            <a:r>
              <a:rPr lang="en-US" sz="1800" dirty="0" smtClean="0"/>
              <a:t>raising</a:t>
            </a:r>
          </a:p>
          <a:p>
            <a:endParaRPr lang="en-US" sz="1800" dirty="0"/>
          </a:p>
          <a:p>
            <a:r>
              <a:rPr lang="en-US" sz="1800" dirty="0" smtClean="0"/>
              <a:t>Initially 4 provider clinics were selected to provide treatment; a multi-sector committee reviewed records for eligibility for treatment (initially limited to patients with severe liver disease)</a:t>
            </a:r>
          </a:p>
          <a:p>
            <a:endParaRPr lang="en-US" sz="1800" dirty="0" smtClean="0"/>
          </a:p>
        </p:txBody>
      </p:sp>
      <p:pic>
        <p:nvPicPr>
          <p:cNvPr id="3" name="Mini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862" y="2019180"/>
            <a:ext cx="4320858" cy="2430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2385" y="2347982"/>
            <a:ext cx="370747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On May 1 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Georgia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received 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initial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stock of “</a:t>
            </a:r>
            <a:r>
              <a:rPr lang="en-US" sz="1800" dirty="0" err="1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Sovaldi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74" y="3086424"/>
            <a:ext cx="1011149" cy="150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1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uiExpand="1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161999" y="750739"/>
            <a:ext cx="3370380" cy="816142"/>
          </a:xfrm>
        </p:spPr>
        <p:txBody>
          <a:bodyPr>
            <a:normAutofit/>
          </a:bodyPr>
          <a:lstStyle/>
          <a:p>
            <a:r>
              <a:rPr lang="en-US" sz="1800" dirty="0"/>
              <a:t>On May 15</a:t>
            </a:r>
            <a:r>
              <a:rPr lang="en-US" sz="1800" baseline="30000" dirty="0"/>
              <a:t>th</a:t>
            </a:r>
            <a:r>
              <a:rPr lang="en-US" sz="1800" dirty="0"/>
              <a:t> </a:t>
            </a:r>
            <a:r>
              <a:rPr lang="en-US" sz="1800" dirty="0" smtClean="0"/>
              <a:t> the first </a:t>
            </a:r>
            <a:r>
              <a:rPr lang="en-US" sz="1800" dirty="0"/>
              <a:t>patient received </a:t>
            </a:r>
            <a:r>
              <a:rPr lang="en-US" sz="1800" dirty="0" smtClean="0"/>
              <a:t>treatment </a:t>
            </a:r>
            <a:r>
              <a:rPr lang="en-US" sz="1800" dirty="0"/>
              <a:t>“</a:t>
            </a:r>
            <a:r>
              <a:rPr lang="en-US" sz="1800" dirty="0" err="1"/>
              <a:t>Sovaldi</a:t>
            </a:r>
            <a:r>
              <a:rPr lang="en-US" sz="1800" dirty="0" smtClean="0"/>
              <a:t>”</a:t>
            </a:r>
            <a:endParaRPr lang="en-US" sz="1800" dirty="0"/>
          </a:p>
          <a:p>
            <a:endParaRPr lang="en-US" sz="1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5161999" y="1954051"/>
            <a:ext cx="337038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The initial phase included 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prioritizing patients with severe liver disease.</a:t>
            </a:r>
            <a:endParaRPr lang="en-US" sz="1800" dirty="0">
              <a:solidFill>
                <a:srgbClr val="005383"/>
              </a:solidFill>
              <a:latin typeface="Knockout HTF31-JuniorMiddlewt" charset="0"/>
              <a:ea typeface="Knockout HTF31-JuniorMiddlewt" charset="0"/>
              <a:cs typeface="Knockout HTF31-JuniorMiddlew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362" y="4007098"/>
            <a:ext cx="835801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US CDC published an article in </a:t>
            </a:r>
            <a:r>
              <a:rPr lang="en-US" sz="1800" dirty="0" smtClean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the MMWR on World Hepatitis Day: </a:t>
            </a: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“The Launch of a Hepatitis C Elimination Program in the Country of Georgia”</a:t>
            </a:r>
          </a:p>
        </p:txBody>
      </p:sp>
      <p:pic>
        <p:nvPicPr>
          <p:cNvPr id="2" name="ab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50738"/>
            <a:ext cx="5161999" cy="2903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161999" y="3105224"/>
            <a:ext cx="179408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4082" lvl="0" indent="-254082" defTabSz="1016330">
              <a:lnSpc>
                <a:spcPct val="90000"/>
              </a:lnSpc>
              <a:spcBef>
                <a:spcPts val="1112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5383"/>
                </a:solidFill>
                <a:latin typeface="Knockout HTF31-JuniorMiddlewt" charset="0"/>
                <a:ea typeface="Knockout HTF31-JuniorMiddlewt" charset="0"/>
                <a:cs typeface="Knockout HTF31-JuniorMiddlewt" charset="0"/>
              </a:rPr>
              <a:t>Free screening</a:t>
            </a:r>
          </a:p>
        </p:txBody>
      </p:sp>
    </p:spTree>
    <p:extLst>
      <p:ext uri="{BB962C8B-B14F-4D97-AF65-F5344CB8AC3E}">
        <p14:creationId xmlns:p14="http://schemas.microsoft.com/office/powerpoint/2010/main" val="27564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1" build="p"/>
      <p:bldP spid="3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69823" y="1527167"/>
            <a:ext cx="8262556" cy="3028013"/>
          </a:xfrm>
        </p:spPr>
        <p:txBody>
          <a:bodyPr>
            <a:normAutofit/>
          </a:bodyPr>
          <a:lstStyle/>
          <a:p>
            <a:pPr lvl="0"/>
            <a:r>
              <a:rPr lang="en-US" sz="1800" dirty="0"/>
              <a:t>Project „ECHO” (Extension for Community Healthcare Outcomes) in the framework of L.I.F.E.R. (Liver I</a:t>
            </a:r>
            <a:r>
              <a:rPr lang="en-US" sz="1800" dirty="0" smtClean="0"/>
              <a:t>nstitute </a:t>
            </a:r>
            <a:r>
              <a:rPr lang="en-US" sz="1800" dirty="0"/>
              <a:t>and foundation for education and research) was implemented 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External Hepatitis Technical Advisory Group (TAG) formed, first meeting in Tbilisi, Georgia, 3-4 November</a:t>
            </a:r>
          </a:p>
          <a:p>
            <a:endParaRPr lang="en-US" sz="1800" dirty="0"/>
          </a:p>
          <a:p>
            <a:r>
              <a:rPr lang="ka-GE" sz="1800" dirty="0"/>
              <a:t>AAS</a:t>
            </a:r>
            <a:r>
              <a:rPr lang="en-US" sz="1800" dirty="0"/>
              <a:t>L</a:t>
            </a:r>
            <a:r>
              <a:rPr lang="ka-GE" sz="1800" dirty="0"/>
              <a:t>D 2015 WHO </a:t>
            </a:r>
            <a:r>
              <a:rPr lang="en-US" sz="1800" dirty="0"/>
              <a:t>symposium Georgia had presentation about hepatitis C elimination Program</a:t>
            </a:r>
          </a:p>
          <a:p>
            <a:endParaRPr 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274550"/>
            <a:ext cx="3067627" cy="1069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66" y="338909"/>
            <a:ext cx="1054757" cy="1096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39" y="388173"/>
            <a:ext cx="2059419" cy="84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258" y="704539"/>
            <a:ext cx="8110225" cy="4050342"/>
          </a:xfrm>
        </p:spPr>
        <p:txBody>
          <a:bodyPr>
            <a:normAutofit/>
          </a:bodyPr>
          <a:lstStyle/>
          <a:p>
            <a:r>
              <a:rPr lang="en-US" sz="1800" dirty="0"/>
              <a:t>Regulations oblige all inpatient institution to screen all hospitalized patients </a:t>
            </a:r>
          </a:p>
          <a:p>
            <a:endParaRPr lang="en-US" sz="1800" dirty="0"/>
          </a:p>
          <a:p>
            <a:r>
              <a:rPr lang="en-US" sz="1800" dirty="0"/>
              <a:t>Screening guidelines have been developed</a:t>
            </a:r>
          </a:p>
          <a:p>
            <a:endParaRPr lang="en-US" sz="1800" dirty="0" smtClean="0"/>
          </a:p>
          <a:p>
            <a:r>
              <a:rPr lang="en-US" sz="1800" dirty="0" smtClean="0"/>
              <a:t>Within </a:t>
            </a:r>
            <a:r>
              <a:rPr lang="en-US" sz="1800" dirty="0"/>
              <a:t>updating new guidelines and considering new regimens committee members were trained by </a:t>
            </a:r>
            <a:r>
              <a:rPr lang="en-US" sz="1800" dirty="0" smtClean="0"/>
              <a:t>Gilead</a:t>
            </a:r>
          </a:p>
          <a:p>
            <a:endParaRPr lang="en-US" sz="1800" dirty="0"/>
          </a:p>
          <a:p>
            <a:r>
              <a:rPr lang="en-US" sz="1800" dirty="0"/>
              <a:t>Assessment of </a:t>
            </a:r>
            <a:r>
              <a:rPr lang="en-US" sz="1800" dirty="0" smtClean="0"/>
              <a:t>“Stop C” </a:t>
            </a:r>
            <a:r>
              <a:rPr lang="en-US" sz="1800" dirty="0"/>
              <a:t>was performed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79" y="0"/>
            <a:ext cx="1509979" cy="5716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718" y="704537"/>
            <a:ext cx="7590843" cy="406233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Work began for development of new database “Elimination C“ to replace “STOP-C” with support of partners</a:t>
            </a:r>
          </a:p>
          <a:p>
            <a:endParaRPr lang="en-US" sz="1800" dirty="0" smtClean="0"/>
          </a:p>
          <a:p>
            <a:r>
              <a:rPr lang="en-US" sz="1800" dirty="0" smtClean="0"/>
              <a:t>Treatment Guidelines updated</a:t>
            </a:r>
          </a:p>
          <a:p>
            <a:endParaRPr lang="en-US" sz="1800" dirty="0" smtClean="0"/>
          </a:p>
          <a:p>
            <a:r>
              <a:rPr lang="en-US" sz="1800" dirty="0" smtClean="0"/>
              <a:t>First stock of “</a:t>
            </a:r>
            <a:r>
              <a:rPr lang="en-US" sz="1800" dirty="0" err="1" smtClean="0"/>
              <a:t>Harvoni</a:t>
            </a:r>
            <a:r>
              <a:rPr lang="en-US" sz="1800" dirty="0" smtClean="0"/>
              <a:t>” received </a:t>
            </a:r>
          </a:p>
          <a:p>
            <a:endParaRPr lang="en-US" sz="1800" dirty="0" smtClean="0"/>
          </a:p>
          <a:p>
            <a:r>
              <a:rPr lang="en-US" sz="1800" dirty="0" smtClean="0"/>
              <a:t>Evaluation of HCV core antigen (Abbott) was conducted </a:t>
            </a:r>
          </a:p>
          <a:p>
            <a:endParaRPr 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60" y="0"/>
            <a:ext cx="1451436" cy="5716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23" y="1098897"/>
            <a:ext cx="1341582" cy="213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ppt copy" id="{7F055109-3D8C-534D-A519-19A03B1D2EED}" vid="{063E9459-346C-774F-883C-D28D6835BF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PPT_TEMPLATE_v2</Template>
  <TotalTime>787</TotalTime>
  <Words>701</Words>
  <Application>Microsoft Office PowerPoint</Application>
  <PresentationFormat>Custom</PresentationFormat>
  <Paragraphs>109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Knockout HTF31-JuniorMiddlewt</vt:lpstr>
      <vt:lpstr>Knockout HTF51-Middleweight</vt:lpstr>
      <vt:lpstr>Office Theme</vt:lpstr>
      <vt:lpstr>“History and Overview of the HCV Elimination Program”</vt:lpstr>
      <vt:lpstr>PowerPoint Presentation</vt:lpstr>
      <vt:lpstr>PowerPoint Presentation</vt:lpstr>
      <vt:lpstr>APRIL 21th Memorandum of Understanding between Georgian Government and Gilead was signed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June 10TH 2016</vt:lpstr>
      <vt:lpstr>PowerPoint Presentation</vt:lpstr>
      <vt:lpstr>PowerPoint Presentation</vt:lpstr>
      <vt:lpstr>Georgia’s HCV Elimination Program Treatment Database (Apr 28, 2015 – Dec 31, 2016)</vt:lpstr>
      <vt:lpstr>Future Goals</vt:lpstr>
      <vt:lpstr>Acknowledgements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Blondel</dc:creator>
  <cp:lastModifiedBy>Amirani</cp:lastModifiedBy>
  <cp:revision>69</cp:revision>
  <dcterms:created xsi:type="dcterms:W3CDTF">2016-04-25T07:15:03Z</dcterms:created>
  <dcterms:modified xsi:type="dcterms:W3CDTF">2017-04-14T20:25:05Z</dcterms:modified>
</cp:coreProperties>
</file>